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9" r:id="rId29"/>
    <p:sldId id="287" r:id="rId30"/>
    <p:sldId id="288" r:id="rId31"/>
    <p:sldId id="290" r:id="rId32"/>
    <p:sldId id="291" r:id="rId33"/>
    <p:sldId id="292" r:id="rId34"/>
    <p:sldId id="293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7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2411760" y="1268760"/>
            <a:ext cx="4320480" cy="4320480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val 2"/>
          <p:cNvSpPr/>
          <p:nvPr userDrawn="1"/>
        </p:nvSpPr>
        <p:spPr>
          <a:xfrm>
            <a:off x="2483768" y="1340768"/>
            <a:ext cx="4176464" cy="4176464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72000" y="548680"/>
            <a:ext cx="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4572000" y="5607528"/>
            <a:ext cx="0" cy="7200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732240" y="3429000"/>
            <a:ext cx="7920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619672" y="3429000"/>
            <a:ext cx="7920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V="1">
            <a:off x="6156176" y="2378312"/>
            <a:ext cx="792088" cy="3306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V="1">
            <a:off x="5431496" y="1124744"/>
            <a:ext cx="432048" cy="792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>
            <a:off x="3094136" y="1131624"/>
            <a:ext cx="613768" cy="78520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2195736" y="2090992"/>
            <a:ext cx="898400" cy="49224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3180984" y="4941168"/>
            <a:ext cx="526920" cy="5760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2456304" y="4329100"/>
            <a:ext cx="637832" cy="39604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5979584" y="4142812"/>
            <a:ext cx="968680" cy="5103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5431496" y="4875464"/>
            <a:ext cx="490068" cy="73206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pPr/>
              <a:t>1/6/2021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oor\Desktop\facedetect.av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oor\Desktop\motionDetection%20-%20Copy.avi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social-distance-detector\social-distance-detector\output1.av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0034" y="357166"/>
            <a:ext cx="8229600" cy="489237"/>
          </a:xfrm>
        </p:spPr>
        <p:txBody>
          <a:bodyPr/>
          <a:lstStyle/>
          <a:p>
            <a:r>
              <a:rPr lang="en-IN" altLang="ko-KR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itchFamily="18" charset="0"/>
                <a:cs typeface="Times New Roman" pitchFamily="18" charset="0"/>
              </a:rPr>
              <a:t>AIM</a:t>
            </a:r>
            <a:endParaRPr lang="en-US" altLang="ko-KR" sz="4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467544" y="1285860"/>
            <a:ext cx="8229600" cy="4591412"/>
          </a:xfrm>
        </p:spPr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Closed- circuit television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 (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CCTV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) system is globally used to monitor activities . It 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has found its usage in every aspect of platform , whether to be of security 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purpose of domestic and commercial buildings to monitor and record for activities covering a whole city.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Since usually CCTV is used to just monitor and record visual footage to be examined later by an individual,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In this project we have tried to create such a system which uses the old properties of CCTV system along with smart features to provide a more better secure environment.</a:t>
            </a:r>
            <a:endParaRPr lang="en-US" sz="1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This system provide us with three smart features which can be used widely</a:t>
            </a:r>
          </a:p>
          <a:p>
            <a:pPr lvl="0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Face Detection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Motion Detection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0"/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Object Detection (Social Distance Violation Detection)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ko-KR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9176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Gray scale Image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A grayscale image consists of 8 bits per pixel. </a:t>
            </a:r>
            <a:r>
              <a:rPr lang="en-US" u="sng" dirty="0" smtClean="0"/>
              <a:t>This means it can have 256 different shades where 0 pixels will represent black color while 255 denotes white.</a:t>
            </a:r>
            <a:r>
              <a:rPr lang="en-US" dirty="0" smtClean="0"/>
              <a:t> For example, the image below shows a grayscale image represented in the form of an array. A grayscale image has only 1 channel where the channel represents dimension.</a:t>
            </a:r>
          </a:p>
          <a:p>
            <a:endParaRPr lang="en-IN" dirty="0" smtClean="0"/>
          </a:p>
          <a:p>
            <a:endParaRPr lang="en-US" dirty="0"/>
          </a:p>
        </p:txBody>
      </p:sp>
      <p:pic>
        <p:nvPicPr>
          <p:cNvPr id="5" name="Picture 4" descr="4_ft3kvf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714612" y="3429000"/>
            <a:ext cx="3000375" cy="2657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Face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285992"/>
            <a:ext cx="8229600" cy="460648"/>
          </a:xfrm>
        </p:spPr>
        <p:txBody>
          <a:bodyPr/>
          <a:lstStyle/>
          <a:p>
            <a:r>
              <a:rPr lang="en-IN" dirty="0" err="1" smtClean="0"/>
              <a:t>Haar</a:t>
            </a:r>
            <a:r>
              <a:rPr lang="en-IN" dirty="0" smtClean="0"/>
              <a:t> Cascade classifier</a:t>
            </a:r>
            <a:endParaRPr lang="en-US" dirty="0"/>
          </a:p>
        </p:txBody>
      </p:sp>
      <p:pic>
        <p:nvPicPr>
          <p:cNvPr id="5" name="Content Placeholder 4" descr="tmp35b087_thumb.pn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00034" y="1214422"/>
            <a:ext cx="6096000" cy="9048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4348" y="3071810"/>
            <a:ext cx="714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 </a:t>
            </a:r>
            <a:r>
              <a:rPr lang="en-US" u="sng" dirty="0" err="1" smtClean="0"/>
              <a:t>Haar</a:t>
            </a:r>
            <a:r>
              <a:rPr lang="en-US" u="sng" dirty="0" smtClean="0"/>
              <a:t> feature considers adjacent rectangular regions at a specific location in a detection window, sums up the pixel intensities in each region and calculates the difference between these sums</a:t>
            </a:r>
            <a:r>
              <a:rPr lang="en-US" dirty="0" smtClean="0"/>
              <a:t>.  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" name="Picture 9" descr="haar_features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2500298" y="4071942"/>
            <a:ext cx="3047509" cy="2587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haar_features.jp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14282" y="1142984"/>
            <a:ext cx="3048000" cy="2581275"/>
          </a:xfrm>
          <a:prstGeom prst="rect">
            <a:avLst/>
          </a:prstGeom>
        </p:spPr>
      </p:pic>
      <p:pic>
        <p:nvPicPr>
          <p:cNvPr id="6" name="Picture 5" descr="1_qtkwTaE4PXf9sdTzqTZX1A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5143504" y="1214422"/>
            <a:ext cx="3552825" cy="2847975"/>
          </a:xfrm>
          <a:prstGeom prst="rect">
            <a:avLst/>
          </a:prstGeom>
        </p:spPr>
      </p:pic>
      <p:pic>
        <p:nvPicPr>
          <p:cNvPr id="7" name="Picture 6" descr="1_XFbTIeG91oW9Tj4uXl2yOg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28794" y="3143248"/>
            <a:ext cx="3000396" cy="3714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Implementing the code</a:t>
            </a:r>
            <a:endParaRPr lang="en-US" dirty="0"/>
          </a:p>
        </p:txBody>
      </p:sp>
      <p:pic>
        <p:nvPicPr>
          <p:cNvPr id="5" name="Picture 4" descr="Screenshot (9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00034" y="1142984"/>
            <a:ext cx="5779770" cy="1785950"/>
          </a:xfrm>
          <a:prstGeom prst="rect">
            <a:avLst/>
          </a:prstGeom>
        </p:spPr>
      </p:pic>
      <p:pic>
        <p:nvPicPr>
          <p:cNvPr id="6" name="Content Placeholder 5" descr="path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00034" y="3071810"/>
            <a:ext cx="7077075" cy="1314450"/>
          </a:xfrm>
          <a:prstGeom prst="rect">
            <a:avLst/>
          </a:prstGeom>
        </p:spPr>
      </p:pic>
      <p:pic>
        <p:nvPicPr>
          <p:cNvPr id="7" name="Picture 6" descr="Screenshot (14)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571472" y="4572008"/>
            <a:ext cx="5589270" cy="1112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ascad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428596" y="1142984"/>
            <a:ext cx="5490210" cy="857256"/>
          </a:xfrm>
          <a:prstGeom prst="rect">
            <a:avLst/>
          </a:prstGeom>
        </p:spPr>
      </p:pic>
      <p:pic>
        <p:nvPicPr>
          <p:cNvPr id="6" name="Content Placeholder 5" descr="loop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57158" y="2071678"/>
            <a:ext cx="6810375" cy="1209675"/>
          </a:xfrm>
          <a:prstGeom prst="rect">
            <a:avLst/>
          </a:prstGeom>
        </p:spPr>
      </p:pic>
      <p:pic>
        <p:nvPicPr>
          <p:cNvPr id="7" name="Picture 6" descr="faces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428596" y="3429000"/>
            <a:ext cx="5330190" cy="777240"/>
          </a:xfrm>
          <a:prstGeom prst="rect">
            <a:avLst/>
          </a:prstGeom>
        </p:spPr>
      </p:pic>
      <p:pic>
        <p:nvPicPr>
          <p:cNvPr id="8" name="Picture 7" descr="destroy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500034" y="4429132"/>
            <a:ext cx="50577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US" dirty="0"/>
          </a:p>
        </p:txBody>
      </p:sp>
      <p:pic>
        <p:nvPicPr>
          <p:cNvPr id="5" name="Picture 4" descr="Screenshot (21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20" y="1500174"/>
            <a:ext cx="3214710" cy="4671060"/>
          </a:xfrm>
          <a:prstGeom prst="rect">
            <a:avLst/>
          </a:prstGeom>
        </p:spPr>
      </p:pic>
      <p:pic>
        <p:nvPicPr>
          <p:cNvPr id="6" name="Content Placeholder 5" descr="Screenshot (22)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571868" y="1928802"/>
            <a:ext cx="5412395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Video Output</a:t>
            </a:r>
            <a:endParaRPr lang="en-US" dirty="0"/>
          </a:p>
        </p:txBody>
      </p:sp>
      <p:pic>
        <p:nvPicPr>
          <p:cNvPr id="5" name="facedetect.avi">
            <a:hlinkClick r:id="" action="ppaction://media"/>
          </p:cNvPr>
          <p:cNvPicPr>
            <a:picLocks noGrp="1" noRot="1" noChangeAspect="1"/>
          </p:cNvPicPr>
          <p:nvPr>
            <p:ph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35113" y="1790700"/>
            <a:ext cx="6096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numSld="999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Numpy</a:t>
            </a:r>
            <a:r>
              <a:rPr lang="en-IN" dirty="0" smtClean="0"/>
              <a:t> arrays of pixel value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285860"/>
            <a:ext cx="8229600" cy="3600400"/>
          </a:xfrm>
        </p:spPr>
        <p:txBody>
          <a:bodyPr/>
          <a:lstStyle/>
          <a:p>
            <a:pPr lvl="0"/>
            <a:r>
              <a:rPr lang="en-US" dirty="0" smtClean="0"/>
              <a:t>4 values represent the following coordinates for example consider the last array</a:t>
            </a:r>
          </a:p>
          <a:p>
            <a:pPr lvl="2"/>
            <a:r>
              <a:rPr lang="en-US" sz="1800" dirty="0" smtClean="0"/>
              <a:t>262 = x coordinate</a:t>
            </a:r>
          </a:p>
          <a:p>
            <a:pPr lvl="2"/>
            <a:r>
              <a:rPr lang="en-US" sz="1800" dirty="0" smtClean="0"/>
              <a:t>115=y coordinate</a:t>
            </a:r>
          </a:p>
          <a:p>
            <a:pPr lvl="2"/>
            <a:r>
              <a:rPr lang="en-US" sz="1800" dirty="0" smtClean="0"/>
              <a:t>203 = width </a:t>
            </a:r>
          </a:p>
          <a:p>
            <a:pPr lvl="2"/>
            <a:r>
              <a:rPr lang="en-US" sz="1800" dirty="0" smtClean="0"/>
              <a:t>203= height</a:t>
            </a:r>
            <a:endParaRPr lang="en-US" sz="1800" dirty="0"/>
          </a:p>
        </p:txBody>
      </p:sp>
      <p:pic>
        <p:nvPicPr>
          <p:cNvPr id="5" name="Picture 4" descr="Screenshot (17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3714744" y="1928802"/>
            <a:ext cx="500062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Motion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Concept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28596" y="2214554"/>
            <a:ext cx="8229600" cy="3600400"/>
          </a:xfrm>
        </p:spPr>
        <p:txBody>
          <a:bodyPr/>
          <a:lstStyle/>
          <a:p>
            <a:r>
              <a:rPr lang="en-US" b="1" dirty="0" smtClean="0"/>
              <a:t>This part of the code works on the principal of background subtraction</a:t>
            </a:r>
          </a:p>
          <a:p>
            <a:pPr lvl="0"/>
            <a:r>
              <a:rPr lang="en-US" dirty="0" smtClean="0"/>
              <a:t>As our source is fixed at a place and also the background of the frames is not moving , we can  model the background, we monitor it for substantial changes. If there is a substantial change, we can detect it — this change normally corresponds to motion on our video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b="1" dirty="0" smtClean="0"/>
              <a:t>The absolute difference is computed to subtracting the background before compute the </a:t>
            </a:r>
          </a:p>
          <a:p>
            <a:r>
              <a:rPr lang="en-US" b="1" dirty="0" smtClean="0"/>
              <a:t>binary image of the moving objects using a threshold. This threshold is also used to </a:t>
            </a:r>
          </a:p>
          <a:p>
            <a:r>
              <a:rPr lang="en-US" b="1" dirty="0" smtClean="0"/>
              <a:t>update the background at each new image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Using Gaussian Blur to produce Threshold</a:t>
            </a:r>
            <a:endParaRPr lang="en-US" dirty="0"/>
          </a:p>
        </p:txBody>
      </p:sp>
      <p:pic>
        <p:nvPicPr>
          <p:cNvPr id="5" name="Content Placeholder 4" descr="bRN2c.jp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5643570" y="1142984"/>
            <a:ext cx="3152775" cy="2600325"/>
          </a:xfrm>
          <a:prstGeom prst="rect">
            <a:avLst/>
          </a:prstGeom>
        </p:spPr>
      </p:pic>
      <p:pic>
        <p:nvPicPr>
          <p:cNvPr id="6" name="Picture 5" descr="Screenshot (26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000100" y="3500438"/>
            <a:ext cx="5705475" cy="31432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u="sng" dirty="0" smtClean="0"/>
              <a:t>What is computer Vision</a:t>
            </a:r>
            <a:endParaRPr lang="en-US" b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sz="1800" b="1" dirty="0" smtClean="0">
                <a:latin typeface="Times New Roman" pitchFamily="18" charset="0"/>
                <a:cs typeface="Times New Roman" pitchFamily="18" charset="0"/>
              </a:rPr>
              <a:t>Computer Vision is an interdisciplinary field that deals with how computers     can be made to gain a high-level understanding from digital images or videos</a:t>
            </a:r>
          </a:p>
          <a:p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We all use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, correct? Let us say you and your friends went on a vacation and you clicked a lot of pictures and you want to upload them on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and you did. But now, wouldn’t it take so much time just to find your friends faces and tag them in each and every picture? Well, </a:t>
            </a:r>
            <a:r>
              <a:rPr lang="en-IN" dirty="0" err="1" smtClean="0"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 is intelligent enough to actually tag people for you.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So, how do you think the auto tag feature works? In simple terms, it works on computer vision.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1800" b="1" dirty="0" smtClean="0">
                <a:latin typeface="Times New Roman" pitchFamily="18" charset="0"/>
                <a:cs typeface="Times New Roman" pitchFamily="18" charset="0"/>
              </a:rPr>
              <a:t>The idea here is to automate tasks that the human visual systems can do. So, a computer should be able to recognize objects such as that of a face of a human being or a lamppost or even a statue</a:t>
            </a:r>
            <a:endParaRPr lang="en-US" sz="1800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Implementing The code</a:t>
            </a:r>
            <a:endParaRPr lang="en-US" dirty="0"/>
          </a:p>
        </p:txBody>
      </p:sp>
      <p:pic>
        <p:nvPicPr>
          <p:cNvPr id="5" name="Content Placeholder 4" descr="firstframe.pn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642910" y="1285860"/>
            <a:ext cx="6019800" cy="1000125"/>
          </a:xfrm>
          <a:prstGeom prst="rect">
            <a:avLst/>
          </a:prstGeom>
        </p:spPr>
      </p:pic>
      <p:pic>
        <p:nvPicPr>
          <p:cNvPr id="6" name="Picture 5" descr="Screenshot (14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14348" y="2428868"/>
            <a:ext cx="5943600" cy="815340"/>
          </a:xfrm>
          <a:prstGeom prst="rect">
            <a:avLst/>
          </a:prstGeom>
        </p:spPr>
      </p:pic>
      <p:pic>
        <p:nvPicPr>
          <p:cNvPr id="7" name="Picture 6" descr="whil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714348" y="3357562"/>
            <a:ext cx="5524500" cy="1828800"/>
          </a:xfrm>
          <a:prstGeom prst="rect">
            <a:avLst/>
          </a:prstGeom>
        </p:spPr>
      </p:pic>
      <p:pic>
        <p:nvPicPr>
          <p:cNvPr id="8" name="Picture 7" descr="gray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785786" y="5286388"/>
            <a:ext cx="5038725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delta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642910" y="1285860"/>
            <a:ext cx="6758014" cy="2525725"/>
          </a:xfrm>
          <a:prstGeom prst="rect">
            <a:avLst/>
          </a:prstGeom>
        </p:spPr>
      </p:pic>
      <p:pic>
        <p:nvPicPr>
          <p:cNvPr id="6" name="Picture 5" descr="contour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42910" y="4286256"/>
            <a:ext cx="5638800" cy="1609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writer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00034" y="1357298"/>
            <a:ext cx="5248275" cy="1943100"/>
          </a:xfrm>
          <a:prstGeom prst="rect">
            <a:avLst/>
          </a:prstGeom>
        </p:spPr>
      </p:pic>
      <p:pic>
        <p:nvPicPr>
          <p:cNvPr id="6" name="Picture 5" descr="imshow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714348" y="3643314"/>
            <a:ext cx="5153025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US" dirty="0"/>
          </a:p>
        </p:txBody>
      </p:sp>
      <p:pic>
        <p:nvPicPr>
          <p:cNvPr id="5" name="Picture 4" descr="Screenshot (35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14282" y="857232"/>
            <a:ext cx="5572164" cy="2857520"/>
          </a:xfrm>
          <a:prstGeom prst="rect">
            <a:avLst/>
          </a:prstGeom>
        </p:spPr>
      </p:pic>
      <p:pic>
        <p:nvPicPr>
          <p:cNvPr id="6" name="Picture 5" descr="Screenshot (36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3214678" y="3857628"/>
            <a:ext cx="5443534" cy="276161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shot (37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00" y="1500174"/>
            <a:ext cx="5429288" cy="2071702"/>
          </a:xfrm>
          <a:prstGeom prst="rect">
            <a:avLst/>
          </a:prstGeom>
        </p:spPr>
      </p:pic>
      <p:pic>
        <p:nvPicPr>
          <p:cNvPr id="6" name="Picture 5" descr="Screenshot (40)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714612" y="3785235"/>
            <a:ext cx="5943600" cy="3072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Video</a:t>
            </a:r>
            <a:endParaRPr lang="en-US" dirty="0"/>
          </a:p>
        </p:txBody>
      </p:sp>
      <p:pic>
        <p:nvPicPr>
          <p:cNvPr id="5" name="motionDetection - Copy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90750" y="1647825"/>
            <a:ext cx="4762500" cy="3562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Social Distancing violation Detector</a:t>
            </a:r>
            <a:endParaRPr lang="en-US" dirty="0"/>
          </a:p>
        </p:txBody>
      </p:sp>
      <p:pic>
        <p:nvPicPr>
          <p:cNvPr id="5" name="Content Placeholder 4" descr="social_distance_detector_steps.pn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16113" y="2276475"/>
            <a:ext cx="53340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Concept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57158" y="1571612"/>
            <a:ext cx="8229600" cy="3600400"/>
          </a:xfrm>
        </p:spPr>
        <p:txBody>
          <a:bodyPr/>
          <a:lstStyle/>
          <a:p>
            <a:r>
              <a:rPr lang="en-US" b="1" dirty="0" smtClean="0"/>
              <a:t>7.3 Basic Concept: </a:t>
            </a:r>
          </a:p>
          <a:p>
            <a:pPr lvl="0">
              <a:buFont typeface="Arial" pitchFamily="34" charset="0"/>
              <a:buChar char="•"/>
            </a:pPr>
            <a:r>
              <a:rPr lang="en-US" b="1" dirty="0" smtClean="0"/>
              <a:t>Apply Object Detection to Detect all the people in a given frame</a:t>
            </a:r>
          </a:p>
          <a:p>
            <a:pPr lvl="0">
              <a:buFont typeface="Arial" pitchFamily="34" charset="0"/>
              <a:buChar char="•"/>
            </a:pPr>
            <a:r>
              <a:rPr lang="en-US" b="1" dirty="0" smtClean="0"/>
              <a:t>Compute </a:t>
            </a:r>
            <a:r>
              <a:rPr lang="en-US" b="1" dirty="0" err="1" smtClean="0"/>
              <a:t>pairwise</a:t>
            </a:r>
            <a:r>
              <a:rPr lang="en-US" b="1" dirty="0" smtClean="0"/>
              <a:t> Distance between the peoples</a:t>
            </a:r>
          </a:p>
          <a:p>
            <a:pPr lvl="0">
              <a:buFont typeface="Arial" pitchFamily="34" charset="0"/>
              <a:buChar char="•"/>
            </a:pPr>
            <a:r>
              <a:rPr lang="en-US" b="1" dirty="0" smtClean="0"/>
              <a:t>Based on these distance , we detect if any two people are  less than N-pixel apart</a:t>
            </a:r>
          </a:p>
          <a:p>
            <a:r>
              <a:rPr lang="en-US" dirty="0" smtClean="0"/>
              <a:t> </a:t>
            </a:r>
          </a:p>
          <a:p>
            <a:r>
              <a:rPr lang="en-US" b="1" dirty="0" smtClean="0"/>
              <a:t>This is basically an object detection code , which treats people as an object and detect </a:t>
            </a:r>
          </a:p>
          <a:p>
            <a:r>
              <a:rPr lang="en-US" b="1" dirty="0" smtClean="0"/>
              <a:t>them, </a:t>
            </a:r>
          </a:p>
          <a:p>
            <a:r>
              <a:rPr lang="en-US" b="1" dirty="0" smtClean="0"/>
              <a:t>The algorithm provides us with the with the </a:t>
            </a:r>
            <a:r>
              <a:rPr lang="en-US" b="1" dirty="0" err="1" smtClean="0"/>
              <a:t>centroid</a:t>
            </a:r>
            <a:r>
              <a:rPr lang="en-US" b="1" dirty="0" smtClean="0"/>
              <a:t> value</a:t>
            </a:r>
          </a:p>
          <a:p>
            <a:r>
              <a:rPr lang="en-US" b="1" dirty="0" smtClean="0"/>
              <a:t> (centre x , centre y , width and height) of the people which is represented as green box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YOLO Detection</a:t>
            </a:r>
            <a:endParaRPr lang="en-US" dirty="0"/>
          </a:p>
        </p:txBody>
      </p:sp>
      <p:pic>
        <p:nvPicPr>
          <p:cNvPr id="5" name="Picture 4" descr="yolo_design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357158" y="1285860"/>
            <a:ext cx="5715000" cy="3629025"/>
          </a:xfrm>
          <a:prstGeom prst="rect">
            <a:avLst/>
          </a:prstGeom>
        </p:spPr>
      </p:pic>
      <p:pic>
        <p:nvPicPr>
          <p:cNvPr id="6" name="Content Placeholder 5" descr="making7.gif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4429124" y="4143380"/>
            <a:ext cx="4500594" cy="25288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Implementing the code</a:t>
            </a:r>
            <a:endParaRPr lang="en-US" dirty="0"/>
          </a:p>
        </p:txBody>
      </p:sp>
      <p:pic>
        <p:nvPicPr>
          <p:cNvPr id="5" name="Picture 4" descr="modelpath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571472" y="1214422"/>
            <a:ext cx="6186510" cy="1015688"/>
          </a:xfrm>
          <a:prstGeom prst="rect">
            <a:avLst/>
          </a:prstGeom>
        </p:spPr>
      </p:pic>
      <p:pic>
        <p:nvPicPr>
          <p:cNvPr id="7" name="Content Placeholder 6" descr="constants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571472" y="2428868"/>
            <a:ext cx="4772025" cy="971550"/>
          </a:xfrm>
          <a:prstGeom prst="rect">
            <a:avLst/>
          </a:prstGeom>
        </p:spPr>
      </p:pic>
      <p:pic>
        <p:nvPicPr>
          <p:cNvPr id="8" name="Picture 7" descr="classdetect people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571472" y="3571876"/>
            <a:ext cx="5781675" cy="2400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4282" y="1142984"/>
            <a:ext cx="8482862" cy="5072098"/>
          </a:xfrm>
        </p:spPr>
        <p:txBody>
          <a:bodyPr/>
          <a:lstStyle/>
          <a:p>
            <a:r>
              <a:rPr lang="en-IN" b="1" dirty="0" smtClean="0"/>
              <a:t>Consider an Image  </a:t>
            </a:r>
            <a:endParaRPr lang="en-US" b="1" dirty="0"/>
          </a:p>
        </p:txBody>
      </p:sp>
      <p:pic>
        <p:nvPicPr>
          <p:cNvPr id="6" name="Picture 5" descr="Picture1-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36" y="1142984"/>
            <a:ext cx="2770828" cy="1897811"/>
          </a:xfrm>
          <a:prstGeom prst="rect">
            <a:avLst/>
          </a:prstGeom>
        </p:spPr>
      </p:pic>
      <p:pic>
        <p:nvPicPr>
          <p:cNvPr id="7" name="Picture 6" descr="Picture2-3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500166" y="3048000"/>
            <a:ext cx="594741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lasslayeroutput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857224" y="1571612"/>
            <a:ext cx="5943600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en idx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85720" y="1142984"/>
            <a:ext cx="5943600" cy="2202180"/>
          </a:xfrm>
          <a:prstGeom prst="rect">
            <a:avLst/>
          </a:prstGeom>
        </p:spPr>
      </p:pic>
      <p:pic>
        <p:nvPicPr>
          <p:cNvPr id="6" name="Content Placeholder 5" descr="centroid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285720" y="3562350"/>
            <a:ext cx="6353175" cy="3295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</a:t>
            </a:r>
            <a:endParaRPr lang="en-US" dirty="0"/>
          </a:p>
        </p:txBody>
      </p:sp>
      <p:pic>
        <p:nvPicPr>
          <p:cNvPr id="5" name="Picture 4" descr="Screenshot (49)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857356" y="785794"/>
            <a:ext cx="5217968" cy="2448432"/>
          </a:xfrm>
          <a:prstGeom prst="rect">
            <a:avLst/>
          </a:prstGeom>
        </p:spPr>
      </p:pic>
      <p:pic>
        <p:nvPicPr>
          <p:cNvPr id="6" name="Content Placeholder 5" descr="Screenshot (50).png"/>
          <p:cNvPicPr>
            <a:picLocks noGrp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1142976" y="3286124"/>
            <a:ext cx="6915150" cy="32670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shot (51).pn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57224" y="1714488"/>
            <a:ext cx="7215238" cy="407196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Output Video</a:t>
            </a:r>
            <a:endParaRPr lang="en-US" dirty="0"/>
          </a:p>
        </p:txBody>
      </p:sp>
      <p:pic>
        <p:nvPicPr>
          <p:cNvPr id="5" name="output1.avi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57290" y="1714488"/>
            <a:ext cx="66675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Need of Image 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428736"/>
            <a:ext cx="8697144" cy="5429264"/>
          </a:xfrm>
        </p:spPr>
        <p:txBody>
          <a:bodyPr/>
          <a:lstStyle/>
          <a:p>
            <a:r>
              <a:rPr lang="en-IN" dirty="0" smtClean="0"/>
              <a:t>The data that we collect or generate is mostly raw data, i.e. it is not fit to be used in applications </a:t>
            </a:r>
          </a:p>
          <a:p>
            <a:r>
              <a:rPr lang="en-IN" dirty="0" smtClean="0"/>
              <a:t>directly due to a number of possible reasons. Therefore, we need to analyze it first, perform the </a:t>
            </a:r>
          </a:p>
          <a:p>
            <a:r>
              <a:rPr lang="en-IN" dirty="0" smtClean="0"/>
              <a:t>necessary pre-processing, and then use it.</a:t>
            </a:r>
          </a:p>
          <a:p>
            <a:endParaRPr lang="en-IN" dirty="0" smtClean="0"/>
          </a:p>
          <a:p>
            <a:r>
              <a:rPr lang="en-US" dirty="0" smtClean="0"/>
              <a:t>Image Processing is the subset of Computer Vision</a:t>
            </a:r>
          </a:p>
          <a:p>
            <a:endParaRPr lang="en-IN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download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285852" y="3429000"/>
            <a:ext cx="6094671" cy="248792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Open CV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0" y="1285860"/>
            <a:ext cx="8697144" cy="5357850"/>
          </a:xfrm>
        </p:spPr>
        <p:txBody>
          <a:bodyPr/>
          <a:lstStyle/>
          <a:p>
            <a:r>
              <a:rPr lang="en-US" b="1" dirty="0" smtClean="0"/>
              <a:t>Open CV is a cross-platform library using which we can develop real-time computer vision </a:t>
            </a:r>
          </a:p>
          <a:p>
            <a:r>
              <a:rPr lang="en-US" b="1" dirty="0" smtClean="0"/>
              <a:t>applications. It mainly focuses on image processing, video capture and analysis including </a:t>
            </a:r>
          </a:p>
          <a:p>
            <a:r>
              <a:rPr lang="en-US" b="1" dirty="0" smtClean="0"/>
              <a:t>features like face detection and object detection.</a:t>
            </a:r>
          </a:p>
          <a:p>
            <a:endParaRPr lang="en-US" b="1" dirty="0" smtClean="0"/>
          </a:p>
          <a:p>
            <a:r>
              <a:rPr lang="en-US" b="1" dirty="0" smtClean="0"/>
              <a:t>Open CV is a Python library which is designed to solve computer vision problems</a:t>
            </a:r>
          </a:p>
          <a:p>
            <a:endParaRPr lang="en-IN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5" name="Picture 4" descr="Gesture Recognition System1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1428728" y="3214686"/>
            <a:ext cx="6057057" cy="327482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 of Open CV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214282" y="1428736"/>
            <a:ext cx="8482862" cy="5143536"/>
          </a:xfrm>
        </p:spPr>
        <p:txBody>
          <a:bodyPr/>
          <a:lstStyle/>
          <a:p>
            <a:r>
              <a:rPr lang="en-IN" sz="2000" b="1" dirty="0" smtClean="0"/>
              <a:t>Using </a:t>
            </a:r>
            <a:r>
              <a:rPr lang="en-IN" sz="2000" b="1" dirty="0" err="1" smtClean="0"/>
              <a:t>OpenCV</a:t>
            </a:r>
            <a:r>
              <a:rPr lang="en-IN" sz="2000" b="1" dirty="0" smtClean="0"/>
              <a:t> library, you can </a:t>
            </a:r>
            <a:r>
              <a:rPr lang="en-IN" dirty="0" smtClean="0"/>
              <a:t>−</a:t>
            </a:r>
            <a:endParaRPr lang="en-US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Read and write images</a:t>
            </a:r>
            <a:endParaRPr lang="en-US" sz="2000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Capture and save videos</a:t>
            </a:r>
            <a:endParaRPr lang="en-US" sz="2000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Process images (filter, transform)</a:t>
            </a:r>
            <a:endParaRPr lang="en-US" sz="2000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Perform feature detection</a:t>
            </a:r>
            <a:endParaRPr lang="en-US" sz="2000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Detect specific objects such as faces, eyes, cars, in the videos or images.</a:t>
            </a:r>
            <a:endParaRPr lang="en-US" sz="2000" dirty="0" smtClean="0"/>
          </a:p>
          <a:p>
            <a:pPr lvl="0">
              <a:buFont typeface="Arial" pitchFamily="34" charset="0"/>
              <a:buChar char="•"/>
            </a:pPr>
            <a:r>
              <a:rPr lang="en-IN" sz="2000" dirty="0" smtClean="0"/>
              <a:t>Analyze the video, i.e., estimate the motion in it, subtract the background, and track objects in it.</a:t>
            </a:r>
            <a:endParaRPr lang="en-US" sz="2000" dirty="0" smtClean="0"/>
          </a:p>
          <a:p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Necessary Packages</a:t>
            </a:r>
            <a:endParaRPr lang="en-US" dirty="0"/>
          </a:p>
        </p:txBody>
      </p:sp>
      <p:pic>
        <p:nvPicPr>
          <p:cNvPr id="5" name="Content Placeholder 4" descr="Screenshot (9).png"/>
          <p:cNvPicPr>
            <a:picLocks noGrp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643042" y="1571612"/>
            <a:ext cx="6369077" cy="37528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Basics of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Image as an Array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An image is nothing but a standard </a:t>
            </a:r>
            <a:r>
              <a:rPr lang="en-US" dirty="0" err="1" smtClean="0"/>
              <a:t>Numpy</a:t>
            </a:r>
            <a:r>
              <a:rPr lang="en-US" dirty="0" smtClean="0"/>
              <a:t> array containing pixels of data points. </a:t>
            </a:r>
            <a:r>
              <a:rPr lang="en-US" u="sng" dirty="0" smtClean="0"/>
              <a:t>More the number of pixels in an image, the better is its resolution</a:t>
            </a:r>
          </a:p>
          <a:p>
            <a:endParaRPr lang="en-IN" u="sng" dirty="0" smtClean="0"/>
          </a:p>
          <a:p>
            <a:r>
              <a:rPr lang="en-US" dirty="0" smtClean="0"/>
              <a:t>Number of colors/shades = 2^bpp </a:t>
            </a:r>
            <a:r>
              <a:rPr lang="en-US" u="sng" dirty="0" smtClean="0"/>
              <a:t>where </a:t>
            </a:r>
            <a:r>
              <a:rPr lang="en-US" u="sng" dirty="0" err="1" smtClean="0"/>
              <a:t>bpp</a:t>
            </a:r>
            <a:r>
              <a:rPr lang="en-US" u="sng" dirty="0" smtClean="0"/>
              <a:t> represents bits per pixel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endParaRPr lang="en-US" dirty="0"/>
          </a:p>
        </p:txBody>
      </p:sp>
      <p:pic>
        <p:nvPicPr>
          <p:cNvPr id="5" name="Picture 4" descr="3_gpj04t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2500298" y="3357562"/>
            <a:ext cx="3238500" cy="3028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Binary Image 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b="1" dirty="0" smtClean="0"/>
              <a:t>A binary image consists of 1 bit/pixel and so can have only two possible colors, i.e., black or white. </a:t>
            </a:r>
            <a:r>
              <a:rPr lang="en-US" b="1" u="sng" dirty="0" smtClean="0"/>
              <a:t>Black is represented by the value 0 while 1 represents white</a:t>
            </a:r>
            <a:r>
              <a:rPr lang="en-US" b="1" dirty="0" smtClean="0"/>
              <a:t>.</a:t>
            </a:r>
          </a:p>
          <a:p>
            <a:endParaRPr lang="en-IN" dirty="0" smtClean="0"/>
          </a:p>
          <a:p>
            <a:endParaRPr lang="en-US" dirty="0"/>
          </a:p>
        </p:txBody>
      </p:sp>
      <p:pic>
        <p:nvPicPr>
          <p:cNvPr id="5" name="Picture 4" descr="2_fkcmtb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571604" y="2928934"/>
            <a:ext cx="5943600" cy="35445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638</Words>
  <Application>Microsoft Office PowerPoint</Application>
  <PresentationFormat>On-screen Show (4:3)</PresentationFormat>
  <Paragraphs>98</Paragraphs>
  <Slides>34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Custom Design</vt:lpstr>
      <vt:lpstr> </vt:lpstr>
      <vt:lpstr>Introduction</vt:lpstr>
      <vt:lpstr>Slide 3</vt:lpstr>
      <vt:lpstr>Need of Image Processing</vt:lpstr>
      <vt:lpstr>Open CV</vt:lpstr>
      <vt:lpstr>Benefits of Open CV</vt:lpstr>
      <vt:lpstr>Necessary Packages</vt:lpstr>
      <vt:lpstr>Basics of image</vt:lpstr>
      <vt:lpstr>Types of images</vt:lpstr>
      <vt:lpstr>Slide 10</vt:lpstr>
      <vt:lpstr>Face Detection</vt:lpstr>
      <vt:lpstr>Slide 12</vt:lpstr>
      <vt:lpstr>Implementing the code</vt:lpstr>
      <vt:lpstr>Slide 14</vt:lpstr>
      <vt:lpstr>Output</vt:lpstr>
      <vt:lpstr>Video Output</vt:lpstr>
      <vt:lpstr>Numpy arrays of pixel value</vt:lpstr>
      <vt:lpstr>Motion Detection</vt:lpstr>
      <vt:lpstr>Slide 19</vt:lpstr>
      <vt:lpstr>Implementing The code</vt:lpstr>
      <vt:lpstr>Slide 21</vt:lpstr>
      <vt:lpstr>Slide 22</vt:lpstr>
      <vt:lpstr>Output</vt:lpstr>
      <vt:lpstr>Slide 24</vt:lpstr>
      <vt:lpstr>Output Video</vt:lpstr>
      <vt:lpstr>Object Detection</vt:lpstr>
      <vt:lpstr>Concept</vt:lpstr>
      <vt:lpstr>YOLO Detection</vt:lpstr>
      <vt:lpstr>Implementing the code</vt:lpstr>
      <vt:lpstr>Slide 30</vt:lpstr>
      <vt:lpstr>Slide 31</vt:lpstr>
      <vt:lpstr>Output</vt:lpstr>
      <vt:lpstr>Slide 33</vt:lpstr>
      <vt:lpstr>Output Video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toor</cp:lastModifiedBy>
  <cp:revision>42</cp:revision>
  <dcterms:created xsi:type="dcterms:W3CDTF">2014-04-01T16:35:38Z</dcterms:created>
  <dcterms:modified xsi:type="dcterms:W3CDTF">2021-01-06T16:24:59Z</dcterms:modified>
</cp:coreProperties>
</file>